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3" r:id="rId15"/>
    <p:sldId id="264" r:id="rId16"/>
    <p:sldId id="274" r:id="rId17"/>
    <p:sldId id="275" r:id="rId18"/>
    <p:sldId id="271" r:id="rId19"/>
    <p:sldId id="276" r:id="rId20"/>
    <p:sldId id="277" r:id="rId21"/>
    <p:sldId id="278" r:id="rId22"/>
    <p:sldId id="279" r:id="rId23"/>
    <p:sldId id="280" r:id="rId24"/>
    <p:sldId id="283" r:id="rId25"/>
    <p:sldId id="281" r:id="rId26"/>
    <p:sldId id="282" r:id="rId27"/>
    <p:sldId id="272" r:id="rId28"/>
    <p:sldId id="269" r:id="rId29"/>
    <p:sldId id="288" r:id="rId30"/>
    <p:sldId id="284" r:id="rId31"/>
    <p:sldId id="289" r:id="rId32"/>
    <p:sldId id="290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01BE-2FA2-4622-8A83-459D1A5F1F6E}" type="datetimeFigureOut">
              <a:rPr lang="hu-HU" smtClean="0"/>
              <a:t>2012.10.22.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22A5-2E99-4D82-9387-78F72DC0D1B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01BE-2FA2-4622-8A83-459D1A5F1F6E}" type="datetimeFigureOut">
              <a:rPr lang="hu-HU" smtClean="0"/>
              <a:t>2012.10.22.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22A5-2E99-4D82-9387-78F72DC0D1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01BE-2FA2-4622-8A83-459D1A5F1F6E}" type="datetimeFigureOut">
              <a:rPr lang="hu-HU" smtClean="0"/>
              <a:t>2012.10.22.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22A5-2E99-4D82-9387-78F72DC0D1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01BE-2FA2-4622-8A83-459D1A5F1F6E}" type="datetimeFigureOut">
              <a:rPr lang="hu-HU" smtClean="0"/>
              <a:t>2012.10.22.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22A5-2E99-4D82-9387-78F72DC0D1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01BE-2FA2-4622-8A83-459D1A5F1F6E}" type="datetimeFigureOut">
              <a:rPr lang="hu-HU" smtClean="0"/>
              <a:t>2012.10.22.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22A5-2E99-4D82-9387-78F72DC0D1B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01BE-2FA2-4622-8A83-459D1A5F1F6E}" type="datetimeFigureOut">
              <a:rPr lang="hu-HU" smtClean="0"/>
              <a:t>2012.10.22.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22A5-2E99-4D82-9387-78F72DC0D1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01BE-2FA2-4622-8A83-459D1A5F1F6E}" type="datetimeFigureOut">
              <a:rPr lang="hu-HU" smtClean="0"/>
              <a:t>2012.10.22.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22A5-2E99-4D82-9387-78F72DC0D1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01BE-2FA2-4622-8A83-459D1A5F1F6E}" type="datetimeFigureOut">
              <a:rPr lang="hu-HU" smtClean="0"/>
              <a:t>2012.10.22.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22A5-2E99-4D82-9387-78F72DC0D1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01BE-2FA2-4622-8A83-459D1A5F1F6E}" type="datetimeFigureOut">
              <a:rPr lang="hu-HU" smtClean="0"/>
              <a:t>2012.10.22.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22A5-2E99-4D82-9387-78F72DC0D1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01BE-2FA2-4622-8A83-459D1A5F1F6E}" type="datetimeFigureOut">
              <a:rPr lang="hu-HU" smtClean="0"/>
              <a:t>2012.10.22.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22A5-2E99-4D82-9387-78F72DC0D1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01BE-2FA2-4622-8A83-459D1A5F1F6E}" type="datetimeFigureOut">
              <a:rPr lang="hu-HU" smtClean="0"/>
              <a:t>2012.10.22.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C222A5-2E99-4D82-9387-78F72DC0D1BB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DF01BE-2FA2-4622-8A83-459D1A5F1F6E}" type="datetimeFigureOut">
              <a:rPr lang="hu-HU" smtClean="0"/>
              <a:t>2012.10.22.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C222A5-2E99-4D82-9387-78F72DC0D1BB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mora.hajdudorog@gmail.h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hu-HU" sz="4800" dirty="0" smtClean="0"/>
              <a:t/>
            </a:r>
            <a:br>
              <a:rPr lang="hu-HU" sz="4800" dirty="0" smtClean="0"/>
            </a:br>
            <a:r>
              <a:rPr lang="hu-HU" sz="4800" dirty="0"/>
              <a:t/>
            </a:r>
            <a:br>
              <a:rPr lang="hu-HU" sz="4800" dirty="0"/>
            </a:br>
            <a:r>
              <a:rPr lang="hu-HU" sz="5400" dirty="0" smtClean="0"/>
              <a:t>„</a:t>
            </a:r>
            <a:r>
              <a:rPr lang="hu-HU" sz="5400" dirty="0" smtClean="0"/>
              <a:t>Jó gyakorlat”</a:t>
            </a:r>
            <a:br>
              <a:rPr lang="hu-HU" sz="5400" dirty="0" smtClean="0"/>
            </a:br>
            <a:r>
              <a:rPr lang="hu-HU" sz="5400" dirty="0"/>
              <a:t/>
            </a:r>
            <a:br>
              <a:rPr lang="hu-HU" sz="5400" dirty="0"/>
            </a:br>
            <a:r>
              <a:rPr lang="hu-HU" sz="5400" dirty="0" smtClean="0"/>
              <a:t>Kisfizikus tábor</a:t>
            </a:r>
            <a:endParaRPr lang="hu-HU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854696" cy="17526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1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4098" name="Picture 2" descr="G:\kísérleti bemutató\uvs110524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G:\kísérleti bemutató\uvs110524-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G:\kísérleti bemutató\uvs110524-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194" name="Picture 2" descr="F:\tábor2012\Képek\Matekostábor\IMG_6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ábor2012\Képek\Matekostábor\IMG_6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Kisfizikus tábor alkalmazása a tehetséggondozásban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Matematika kompetencia</a:t>
            </a:r>
          </a:p>
          <a:p>
            <a:r>
              <a:rPr lang="hu-HU" dirty="0" smtClean="0"/>
              <a:t>Természettudományos kompetencia</a:t>
            </a:r>
          </a:p>
          <a:p>
            <a:r>
              <a:rPr lang="hu-HU" dirty="0" smtClean="0"/>
              <a:t>Szociális és környezeti kompetencia</a:t>
            </a:r>
          </a:p>
          <a:p>
            <a:r>
              <a:rPr lang="hu-HU" dirty="0" smtClean="0"/>
              <a:t>Ember és természet műveltségterület</a:t>
            </a:r>
          </a:p>
          <a:p>
            <a:r>
              <a:rPr lang="hu-HU" dirty="0" smtClean="0"/>
              <a:t>Földünk és környezetünk műveltségterület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51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Kisfizikus tábor működéséhez szükséges humán-erőforrás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Táborvezető (fizika szakos tanár)</a:t>
            </a:r>
          </a:p>
          <a:p>
            <a:r>
              <a:rPr lang="hu-HU" dirty="0" smtClean="0"/>
              <a:t>Matematika és fizika szakos tanárok a résztvevő tanulók számától függően</a:t>
            </a:r>
          </a:p>
          <a:p>
            <a:r>
              <a:rPr lang="hu-HU" dirty="0" smtClean="0"/>
              <a:t>Rendszergazda</a:t>
            </a:r>
          </a:p>
          <a:p>
            <a:r>
              <a:rPr lang="hu-HU" dirty="0" smtClean="0"/>
              <a:t>Szülők (délutáni szabadidős programokhoz)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30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2290" name="Picture 2" descr="F:\Kismatekos kisfizikus tábor 2011\Képek\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2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218" name="Picture 2" descr="F:\tábor2012\Képek\Matekostábor\IMG_6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Kisfizikus tábor eszközigénye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Táborban résztvevő tanulók részére multimédiás számítógépek</a:t>
            </a:r>
          </a:p>
          <a:p>
            <a:r>
              <a:rPr lang="hu-HU" dirty="0" smtClean="0"/>
              <a:t>Kísérleti eszközök</a:t>
            </a:r>
          </a:p>
          <a:p>
            <a:r>
              <a:rPr lang="hu-HU" dirty="0" smtClean="0"/>
              <a:t>Digitális tábla</a:t>
            </a:r>
          </a:p>
          <a:p>
            <a:r>
              <a:rPr lang="hu-HU" dirty="0" smtClean="0"/>
              <a:t>Táblajátékok</a:t>
            </a:r>
          </a:p>
          <a:p>
            <a:r>
              <a:rPr lang="hu-HU" dirty="0" smtClean="0"/>
              <a:t>Sporteszközök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00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299695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„</a:t>
            </a:r>
            <a:r>
              <a:rPr lang="hu-HU" dirty="0" smtClean="0"/>
              <a:t>Nem a tudomány,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 smtClean="0"/>
              <a:t>szeretet művel csodákat.”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/Eötvös József/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26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314" name="Picture 2" descr="F:\Kismatekos kisfizikus tábor 2011\Képek\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4338" name="Picture 2" descr="F:\tábor2012\Képek\Matekostábor\IMG_6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362" name="Picture 2" descr="D:\Kismatekos tábor2010\Kismatekos tábor\Táborok 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1529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„Jó gyakorlat” alkalmazásakor várható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 smtClean="0"/>
          </a:p>
          <a:p>
            <a:r>
              <a:rPr lang="hu-HU" dirty="0" smtClean="0"/>
              <a:t>Májusban Kisfizikus tábor előre várható költségeinek megtervezése (Pizzázás, jutalomcsokoládék, emléklapok, emléktollak, főzés,  1 vagy 2 napos kirándulás költségei)</a:t>
            </a:r>
          </a:p>
          <a:p>
            <a:r>
              <a:rPr lang="hu-HU" dirty="0" smtClean="0"/>
              <a:t>Humán erőforrás megszervezése</a:t>
            </a:r>
          </a:p>
          <a:p>
            <a:r>
              <a:rPr lang="hu-HU" dirty="0" smtClean="0"/>
              <a:t>Alapítványi vagy pályázati pénz a gyerekek költségének csökkentésére</a:t>
            </a:r>
          </a:p>
          <a:p>
            <a:r>
              <a:rPr lang="hu-HU" dirty="0" smtClean="0"/>
              <a:t>Gyerekek toborzása (tábor részvételi költségének összeszedése, elérhetőség elkérése)</a:t>
            </a:r>
          </a:p>
          <a:p>
            <a:r>
              <a:rPr lang="hu-HU" dirty="0" smtClean="0"/>
              <a:t>Július végén emlékeztető levél vagy  e-mail küldése a tanulóknak</a:t>
            </a:r>
          </a:p>
          <a:p>
            <a:r>
              <a:rPr lang="hu-HU" dirty="0"/>
              <a:t>A tábor programjának összeállítása, feladatok kiosztása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24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005985"/>
              </p:ext>
            </p:extLst>
          </p:nvPr>
        </p:nvGraphicFramePr>
        <p:xfrm>
          <a:off x="179512" y="908720"/>
          <a:ext cx="8784974" cy="57247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04146"/>
                <a:gridCol w="1176436"/>
                <a:gridCol w="1247809"/>
                <a:gridCol w="1172415"/>
                <a:gridCol w="894069"/>
                <a:gridCol w="1325346"/>
                <a:gridCol w="928650"/>
                <a:gridCol w="936103"/>
              </a:tblGrid>
              <a:tr h="9385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4400" b="0" i="0" u="none" strike="noStrike" kern="10" cap="none" spc="0" normalizeH="0" baseline="0" noProof="0" dirty="0" smtClean="0"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gradFill rotWithShape="0">
                            <a:gsLst>
                              <a:gs pos="0">
                                <a:srgbClr val="FC9FCB"/>
                              </a:gs>
                              <a:gs pos="6500">
                                <a:srgbClr val="F8B049"/>
                              </a:gs>
                              <a:gs pos="10501">
                                <a:srgbClr val="F8B049"/>
                              </a:gs>
                              <a:gs pos="31500">
                                <a:srgbClr val="FEE7F2"/>
                              </a:gs>
                              <a:gs pos="33500">
                                <a:srgbClr val="F952A0"/>
                              </a:gs>
                              <a:gs pos="34500">
                                <a:srgbClr val="C50849"/>
                              </a:gs>
                              <a:gs pos="41001">
                                <a:srgbClr val="B43E85"/>
                              </a:gs>
                              <a:gs pos="50000">
                                <a:srgbClr val="F8B049"/>
                              </a:gs>
                              <a:gs pos="59000">
                                <a:srgbClr val="B43E85"/>
                              </a:gs>
                              <a:gs pos="65500">
                                <a:srgbClr val="C50849"/>
                              </a:gs>
                              <a:gs pos="66500">
                                <a:srgbClr val="F952A0"/>
                              </a:gs>
                              <a:gs pos="68500">
                                <a:srgbClr val="FEE7F2"/>
                              </a:gs>
                              <a:gs pos="89500">
                                <a:srgbClr val="F8B049"/>
                              </a:gs>
                              <a:gs pos="93500">
                                <a:srgbClr val="F8B049"/>
                              </a:gs>
                              <a:gs pos="100000">
                                <a:srgbClr val="FC9FCB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Arial Black"/>
                          <a:ea typeface="+mn-ea"/>
                          <a:cs typeface="+mn-cs"/>
                        </a:rPr>
                        <a:t>Hétfő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u-H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6110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hu-HU" sz="1200" baseline="30000">
                          <a:effectLst/>
                          <a:latin typeface="Times New Roman"/>
                          <a:ea typeface="Times New Roman"/>
                        </a:rPr>
                        <a:t>00</a:t>
                      </a: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 Általános tájékoztató, beszélgetés /10. terem/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6. osztály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/47-es terem/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8. osztály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/26-os terem/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6. osztály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/11. terem/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8. osztály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/47-es terem/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6. osztály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/11. terem/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8. osztály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/10. terem/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6. osztály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/11. terem/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8. osztály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/10. terem/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/informatika terem/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Kislaptopokon oktatóprogramok használata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PowerPointos bemutatók bemutatása, feladatok megoldása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Érdekes feladatok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Kislaptopokon oktatóprogramok használata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Testek építése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Gömbi geometria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3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Nyomoz a Szupercsapat!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feladatlap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PowerPointos bemutató készítése- az eddig tanult fizika tananyag összefoglalása, feladatok készítése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Táblajátékok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Mérési gyakorlat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Legyen ön is milliomos!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/26-os terem/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Legyen ön is milliomos!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Táblajátékok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 err="1" smtClean="0">
                          <a:effectLst/>
                          <a:latin typeface="Times New Roman"/>
                          <a:ea typeface="Times New Roman"/>
                        </a:rPr>
                        <a:t>Kislapto-pokon</a:t>
                      </a:r>
                      <a:r>
                        <a:rPr lang="hu-HU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oktatóprogramok használata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/47-es terem/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Hidak lineáris hőtágulása-csoportmunka mozaik módszerrel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61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hu-HU" sz="1200" baseline="30000" dirty="0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Fénytani kísérleti bemutató       /26-os terem/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783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u-H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u-H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u-H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u-H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u-H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u-H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u-H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ED"/>
                    </a:solidFill>
                  </a:tcPr>
                </a:tc>
              </a:tr>
              <a:tr h="1674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16:00 Strand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17:00 Mozigép működése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Főzés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Sport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15:00 Hajdúnánás  bowlingozás, geotermikus fűtésrendszer megtekintése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17:00 Akadályverseny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Vélemények, emléklapok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Pizzázás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4738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648" marR="45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55106"/>
            <a:ext cx="1656184" cy="53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75" y="897941"/>
            <a:ext cx="2255837" cy="116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72" y="936462"/>
            <a:ext cx="2050428" cy="112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2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63" y="764704"/>
            <a:ext cx="4872281" cy="594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7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A Kisfizikus tábor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Tevékenységközpontú</a:t>
            </a:r>
          </a:p>
          <a:p>
            <a:r>
              <a:rPr lang="hu-HU" dirty="0" smtClean="0"/>
              <a:t>Gyerekközpontú</a:t>
            </a:r>
          </a:p>
          <a:p>
            <a:r>
              <a:rPr lang="hu-HU" dirty="0" smtClean="0"/>
              <a:t>Digitális, multimédiás eszközök használatát támogató</a:t>
            </a:r>
          </a:p>
          <a:p>
            <a:r>
              <a:rPr lang="hu-HU" dirty="0" smtClean="0"/>
              <a:t>Tanári szerepkör megváltozása</a:t>
            </a:r>
          </a:p>
          <a:p>
            <a:r>
              <a:rPr lang="hu-HU" dirty="0" smtClean="0"/>
              <a:t>Tanulói motiváltság növekedésére törekvő</a:t>
            </a:r>
          </a:p>
          <a:p>
            <a:r>
              <a:rPr lang="hu-HU" dirty="0" smtClean="0"/>
              <a:t>Tanulói kísérleteket fő szerepbe helyező</a:t>
            </a:r>
          </a:p>
          <a:p>
            <a:r>
              <a:rPr lang="hu-HU" dirty="0" smtClean="0"/>
              <a:t>Táblajátékokat használó</a:t>
            </a:r>
          </a:p>
          <a:p>
            <a:r>
              <a:rPr lang="hu-HU" dirty="0" smtClean="0"/>
              <a:t>Csoport és páros munkákat alkalmazó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78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ábor2012\Képek\Matekostábor\IMG_6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G:\kísérleti bemutató\uvs110524-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Kisfizikus tábor </a:t>
            </a:r>
            <a:r>
              <a:rPr lang="hu-HU" dirty="0" smtClean="0"/>
              <a:t>ellenőrzésének és értékelésének </a:t>
            </a:r>
            <a:r>
              <a:rPr lang="hu-HU" dirty="0"/>
              <a:t>módjai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Tanulói elégedettségmérés</a:t>
            </a:r>
          </a:p>
          <a:p>
            <a:r>
              <a:rPr lang="hu-HU" dirty="0" smtClean="0"/>
              <a:t>Versenyeredmények elemzése</a:t>
            </a:r>
          </a:p>
          <a:p>
            <a:r>
              <a:rPr lang="hu-HU" dirty="0" smtClean="0"/>
              <a:t>Tesztelés, kipróbálás</a:t>
            </a:r>
          </a:p>
        </p:txBody>
      </p:sp>
    </p:spTree>
    <p:extLst>
      <p:ext uri="{BB962C8B-B14F-4D97-AF65-F5344CB8AC3E}">
        <p14:creationId xmlns:p14="http://schemas.microsoft.com/office/powerpoint/2010/main" val="4430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93022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Móra Ferenc Általános Iskola és Alapfokú Művészetoktatási Intézmény</a:t>
            </a:r>
            <a:br>
              <a:rPr lang="hu-HU" sz="2800" dirty="0" smtClean="0"/>
            </a:br>
            <a:r>
              <a:rPr lang="hu-HU" sz="2800" dirty="0" smtClean="0"/>
              <a:t>Hajdúdorog, Tokaji út 5.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08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93663"/>
            <a:ext cx="4621213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4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Az átvételhez szükséges költségek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err="1" smtClean="0"/>
              <a:t>Know</a:t>
            </a:r>
            <a:r>
              <a:rPr lang="hu-HU" dirty="0" smtClean="0"/>
              <a:t> </a:t>
            </a:r>
            <a:r>
              <a:rPr lang="hu-HU" dirty="0" err="1" smtClean="0"/>
              <a:t>how</a:t>
            </a:r>
            <a:r>
              <a:rPr lang="hu-HU" dirty="0" smtClean="0"/>
              <a:t> ára</a:t>
            </a:r>
          </a:p>
          <a:p>
            <a:r>
              <a:rPr lang="hu-HU" dirty="0" smtClean="0"/>
              <a:t>Hospitálás, helyszíni tapasztalatszerzés</a:t>
            </a:r>
          </a:p>
          <a:p>
            <a:r>
              <a:rPr lang="hu-HU" dirty="0" smtClean="0"/>
              <a:t>Utazás</a:t>
            </a:r>
          </a:p>
          <a:p>
            <a:r>
              <a:rPr lang="hu-HU" dirty="0" err="1" smtClean="0"/>
              <a:t>Mentorálás</a:t>
            </a:r>
            <a:r>
              <a:rPr lang="hu-HU" dirty="0" smtClean="0"/>
              <a:t>, az adaptációs folyamatba ágyazott felkészítés</a:t>
            </a:r>
          </a:p>
          <a:p>
            <a:r>
              <a:rPr lang="hu-HU" dirty="0" smtClean="0"/>
              <a:t>CD, DVD</a:t>
            </a:r>
          </a:p>
          <a:p>
            <a:r>
              <a:rPr lang="hu-HU" dirty="0" smtClean="0"/>
              <a:t>Egyéb költség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51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hu-HU" dirty="0" smtClean="0"/>
              <a:t>Elérhetőség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4087 Hajdúdorog, Tokaji út 5.</a:t>
            </a:r>
          </a:p>
          <a:p>
            <a:r>
              <a:rPr lang="hu-HU" dirty="0" smtClean="0"/>
              <a:t>Tel.: 06-52-572-007, 06-52-572-008</a:t>
            </a:r>
          </a:p>
          <a:p>
            <a:r>
              <a:rPr lang="hu-HU" dirty="0" smtClean="0"/>
              <a:t>E-mail: </a:t>
            </a:r>
            <a:r>
              <a:rPr lang="hu-HU" dirty="0" err="1" smtClean="0">
                <a:hlinkClick r:id="rId2"/>
              </a:rPr>
              <a:t>mora.hajdudorog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gmail.hu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25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iskola bemutatása röviden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Iskolánkban </a:t>
            </a:r>
            <a:r>
              <a:rPr lang="hu-HU" dirty="0" smtClean="0"/>
              <a:t>jelenleg 23 tanulócsoport, </a:t>
            </a:r>
            <a:r>
              <a:rPr lang="hu-HU" dirty="0" smtClean="0"/>
              <a:t>420fő </a:t>
            </a:r>
            <a:r>
              <a:rPr lang="hu-HU" dirty="0" smtClean="0"/>
              <a:t>általános iskolai és 205 fő alapfokú művészeti oktatásban résztvevő tanuló van.</a:t>
            </a:r>
          </a:p>
          <a:p>
            <a:r>
              <a:rPr lang="hu-HU" dirty="0" smtClean="0"/>
              <a:t>2011. </a:t>
            </a:r>
            <a:r>
              <a:rPr lang="hu-HU" dirty="0"/>
              <a:t>ó</a:t>
            </a:r>
            <a:r>
              <a:rPr lang="hu-HU" dirty="0" smtClean="0"/>
              <a:t>ta </a:t>
            </a:r>
            <a:r>
              <a:rPr lang="hu-HU" dirty="0" smtClean="0"/>
              <a:t>Akkreditált </a:t>
            </a:r>
            <a:r>
              <a:rPr lang="hu-HU" dirty="0" smtClean="0"/>
              <a:t>Kiváló Tehetségpont</a:t>
            </a:r>
          </a:p>
          <a:p>
            <a:r>
              <a:rPr lang="hu-HU" dirty="0" smtClean="0"/>
              <a:t>Tehetséggondozó munkánk sikerét megyei, regionális és országos versenyeredmények jelzik.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08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dirty="0" smtClean="0"/>
              <a:t> </a:t>
            </a:r>
            <a:br>
              <a:rPr lang="hu-HU" dirty="0" smtClean="0"/>
            </a:br>
            <a:r>
              <a:rPr lang="hu-HU" b="1" dirty="0"/>
              <a:t>Az iskolánkban folyó nevelő - oktató munka pedagógiai céljai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Pedagógiai </a:t>
            </a:r>
            <a:r>
              <a:rPr lang="hu-HU" dirty="0"/>
              <a:t>tevékenységünk célja az, hogy tanulóinkban váljon meggyőződéssé a valódi emberi értékek választása, követése, és az azok érvényesüléséért való küzdelem, érezzék, hogy ezek árán válhatnak művelt, szabad, gazdag személyiséggé, alkotásra és boldogságra képes emberré, nemzeti kulturális értékeink átörökítőivé.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78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Innovációk iskolánkban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936554"/>
              </p:ext>
            </p:extLst>
          </p:nvPr>
        </p:nvGraphicFramePr>
        <p:xfrm>
          <a:off x="755575" y="1988840"/>
          <a:ext cx="7416825" cy="3764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6192"/>
                <a:gridCol w="1265634"/>
                <a:gridCol w="1496192"/>
                <a:gridCol w="1376042"/>
                <a:gridCol w="1782765"/>
              </a:tblGrid>
              <a:tr h="771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Projekt megnevezése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A megvalósítás időpontja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A projekt összes költsége (Ft)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Támogatott projekt esetén program neve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Támogatott projekt esetén pályázati azonosító szám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1543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u-HU" sz="1600">
                          <a:effectLst/>
                        </a:rPr>
                        <a:t>Projekt 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2009.05.01.-2010.08.31.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46.849.696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Kompetencia alapú oktatás, egyenlő hozzáférés – innovatív intézményekben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TÁMOP 3.1.4-08/-2009-012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514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Projekt 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2010.03.01.-2012.06.15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10.014.247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Pedagógusképzések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TÁMOP 3.1.5/09/A/2-0056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771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u-HU" sz="1600">
                          <a:effectLst/>
                        </a:rPr>
                        <a:t>Projekt 3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2011.06.15-2012.06.15.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5.263.000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Fenntartható fejlődés Hajdúdorogon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KEOP 6.1.0/A/11-2011.0035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71638" y="2986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„Jó gyakorlat” célja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3600" dirty="0" smtClean="0"/>
              <a:t>A </a:t>
            </a:r>
            <a:r>
              <a:rPr lang="hu-HU" sz="3600" dirty="0" smtClean="0"/>
              <a:t>Kisfizikus tábor </a:t>
            </a:r>
            <a:r>
              <a:rPr lang="hu-HU" sz="3600" dirty="0" smtClean="0"/>
              <a:t>célja, hogy</a:t>
            </a:r>
          </a:p>
          <a:p>
            <a:pPr marL="0" indent="0" algn="ctr">
              <a:buNone/>
            </a:pPr>
            <a:r>
              <a:rPr lang="hu-HU" sz="3600" dirty="0" smtClean="0"/>
              <a:t> játékosan</a:t>
            </a:r>
            <a:r>
              <a:rPr lang="hu-HU" sz="3600" dirty="0" smtClean="0"/>
              <a:t>, sok-sok kísérlettel, szabadidős tevékenységgel </a:t>
            </a:r>
            <a:r>
              <a:rPr lang="hu-HU" sz="3600" dirty="0" smtClean="0"/>
              <a:t>megszerettesse </a:t>
            </a:r>
            <a:r>
              <a:rPr lang="hu-HU" sz="3600" dirty="0" smtClean="0"/>
              <a:t>a tanulókkal a </a:t>
            </a:r>
            <a:r>
              <a:rPr lang="hu-HU" sz="3600" dirty="0" smtClean="0"/>
              <a:t>természettudományokat,valamint </a:t>
            </a:r>
            <a:r>
              <a:rPr lang="hu-HU" sz="3600" dirty="0" smtClean="0"/>
              <a:t>a matematikát.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0443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2050" name="Picture 2" descr="F:\Kismatekos kisfizikus tábor 2011\Képek\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Kismatekos kisfizikus tábor 2011\Képek\3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/>
          <a:stretch/>
        </p:blipFill>
        <p:spPr bwMode="auto">
          <a:xfrm>
            <a:off x="3586657" y="2348"/>
            <a:ext cx="5283053" cy="292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tábor2012\Képek\Matekostábor\IMG_61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03595"/>
            <a:ext cx="4840311" cy="363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 descr="F:\Kismatekos kisfizikus tábor 2011\Képek\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8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tábor2012\Képek\Matekostábor\IMG_6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88940"/>
            <a:ext cx="5292080" cy="39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569</Words>
  <Application>Microsoft Office PowerPoint</Application>
  <PresentationFormat>Diavetítés a képernyőre (4:3 oldalarány)</PresentationFormat>
  <Paragraphs>153</Paragraphs>
  <Slides>32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Áramlás</vt:lpstr>
      <vt:lpstr>  „Jó gyakorlat”  Kisfizikus tábor</vt:lpstr>
      <vt:lpstr>    „Nem a tudomány,  a szeretet művel csodákat.”  /Eötvös József/</vt:lpstr>
      <vt:lpstr>Móra Ferenc Általános Iskola és Alapfokú Művészetoktatási Intézmény Hajdúdorog, Tokaji út 5. </vt:lpstr>
      <vt:lpstr>Az iskola bemutatása röviden</vt:lpstr>
      <vt:lpstr>     Az iskolánkban folyó nevelő - oktató munka pedagógiai céljai</vt:lpstr>
      <vt:lpstr>Innovációk iskolánkban</vt:lpstr>
      <vt:lpstr>A „Jó gyakorlat” célja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Kisfizikus tábor alkalmazása a tehetséggondozásban</vt:lpstr>
      <vt:lpstr>  Kisfizikus tábor működéséhez szükséges humán-erőforrás</vt:lpstr>
      <vt:lpstr>PowerPoint bemutató</vt:lpstr>
      <vt:lpstr>PowerPoint bemutató</vt:lpstr>
      <vt:lpstr>Kisfizikus tábor eszközigénye</vt:lpstr>
      <vt:lpstr>PowerPoint bemutató</vt:lpstr>
      <vt:lpstr>PowerPoint bemutató</vt:lpstr>
      <vt:lpstr>PowerPoint bemutató</vt:lpstr>
      <vt:lpstr>„Jó gyakorlat” alkalmazásakor várható feladatok</vt:lpstr>
      <vt:lpstr>PowerPoint bemutató</vt:lpstr>
      <vt:lpstr>PowerPoint bemutató</vt:lpstr>
      <vt:lpstr>A Kisfizikus tábor </vt:lpstr>
      <vt:lpstr>PowerPoint bemutató</vt:lpstr>
      <vt:lpstr>PowerPoint bemutató</vt:lpstr>
      <vt:lpstr>Kisfizikus tábor ellenőrzésének és értékelésének módjai</vt:lpstr>
      <vt:lpstr>PowerPoint bemutató</vt:lpstr>
      <vt:lpstr>Az átvételhez szükséges költségek típusai</vt:lpstr>
      <vt:lpstr>Elérhetőség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„Jó gyakorlat”  Kisfizikus tábor</dc:title>
  <dc:creator>TIOP</dc:creator>
  <cp:lastModifiedBy>TIOP</cp:lastModifiedBy>
  <cp:revision>24</cp:revision>
  <dcterms:created xsi:type="dcterms:W3CDTF">2012-10-02T06:15:50Z</dcterms:created>
  <dcterms:modified xsi:type="dcterms:W3CDTF">2012-10-22T15:19:25Z</dcterms:modified>
</cp:coreProperties>
</file>